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259" r:id="rId6"/>
    <p:sldId id="268" r:id="rId7"/>
    <p:sldId id="269" r:id="rId8"/>
    <p:sldId id="270" r:id="rId9"/>
    <p:sldId id="260" r:id="rId10"/>
    <p:sldId id="266" r:id="rId11"/>
    <p:sldId id="267" r:id="rId12"/>
    <p:sldId id="261" r:id="rId13"/>
    <p:sldId id="271" r:id="rId14"/>
    <p:sldId id="272" r:id="rId15"/>
    <p:sldId id="274" r:id="rId16"/>
    <p:sldId id="275" r:id="rId17"/>
    <p:sldId id="276" r:id="rId18"/>
    <p:sldId id="273" r:id="rId19"/>
    <p:sldId id="262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7" r:id="rId43"/>
    <p:sldId id="306" r:id="rId44"/>
    <p:sldId id="308" r:id="rId45"/>
    <p:sldId id="263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264" r:id="rId62"/>
    <p:sldId id="265" r:id="rId63"/>
    <p:sldId id="25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5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12" Type="http://schemas.openxmlformats.org/officeDocument/2006/relationships/image" Target="../media/image14.wmf"/><Relationship Id="rId2" Type="http://schemas.openxmlformats.org/officeDocument/2006/relationships/image" Target="../media/image4.emf"/><Relationship Id="rId16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11" Type="http://schemas.openxmlformats.org/officeDocument/2006/relationships/image" Target="../media/image13.wmf"/><Relationship Id="rId5" Type="http://schemas.openxmlformats.org/officeDocument/2006/relationships/image" Target="../media/image7.wmf"/><Relationship Id="rId15" Type="http://schemas.openxmlformats.org/officeDocument/2006/relationships/image" Target="../media/image17.wmf"/><Relationship Id="rId10" Type="http://schemas.openxmlformats.org/officeDocument/2006/relationships/image" Target="../media/image12.wmf"/><Relationship Id="rId4" Type="http://schemas.openxmlformats.org/officeDocument/2006/relationships/image" Target="../media/image6.wmf"/><Relationship Id="rId9" Type="http://schemas.openxmlformats.org/officeDocument/2006/relationships/image" Target="../media/image11.wmf"/><Relationship Id="rId1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8.xml"/><Relationship Id="rId16" Type="http://schemas.openxmlformats.org/officeDocument/2006/relationships/image" Target="../media/image46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45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7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1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Min-cut Max-flow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2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55390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305" y="2033518"/>
            <a:ext cx="8737389" cy="302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29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0485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49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0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91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049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350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5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1925" cy="1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00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2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01848"/>
              </p:ext>
            </p:extLst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1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108128"/>
              </p:ext>
            </p:extLst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2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65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 descr="7_hint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394" y="2018055"/>
            <a:ext cx="3179297" cy="4218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5988" y="2018055"/>
            <a:ext cx="3163848" cy="421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0166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 (cont.)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79" y="1690688"/>
            <a:ext cx="6648842" cy="4368918"/>
          </a:xfrm>
        </p:spPr>
      </p:pic>
    </p:spTree>
    <p:extLst>
      <p:ext uri="{BB962C8B-B14F-4D97-AF65-F5344CB8AC3E}">
        <p14:creationId xmlns:p14="http://schemas.microsoft.com/office/powerpoint/2010/main" val="3082753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User action: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Visualize examples by drawing strokes/points in input image.</a:t>
            </a:r>
            <a:endParaRPr lang="en-US" sz="2400" dirty="0"/>
          </a:p>
        </p:txBody>
      </p:sp>
      <p:pic>
        <p:nvPicPr>
          <p:cNvPr id="9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25" y="1895475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38648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definition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7413"/>
            <a:ext cx="6172200" cy="4633649"/>
          </a:xfrm>
        </p:spPr>
      </p:pic>
    </p:spTree>
    <p:extLst>
      <p:ext uri="{BB962C8B-B14F-4D97-AF65-F5344CB8AC3E}">
        <p14:creationId xmlns:p14="http://schemas.microsoft.com/office/powerpoint/2010/main" val="2842833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 by SEEDs algorithm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/>
              <a:t>Over-segmentation</a:t>
            </a:r>
            <a:r>
              <a:rPr lang="en-US" sz="2400" dirty="0"/>
              <a:t>: pixels belong to same object are classified as belonging to different segments. A single object may be represented by two or more segments</a:t>
            </a:r>
            <a:r>
              <a:rPr lang="en-US" sz="2400" dirty="0" smtClean="0"/>
              <a:t>.</a:t>
            </a:r>
            <a:endParaRPr lang="en-IE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297350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E" sz="2400" b="1" dirty="0" smtClean="0"/>
              <a:t>Under-segmentation</a:t>
            </a:r>
            <a:r>
              <a:rPr lang="en-IE" sz="2400" dirty="0"/>
              <a:t>: pixels belong to different objects are classified as belonging to the same object. A single segment may contain several objects.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15" y="975850"/>
            <a:ext cx="4907946" cy="4873625"/>
          </a:xfrm>
        </p:spPr>
      </p:pic>
    </p:spTree>
    <p:extLst>
      <p:ext uri="{BB962C8B-B14F-4D97-AF65-F5344CB8AC3E}">
        <p14:creationId xmlns:p14="http://schemas.microsoft.com/office/powerpoint/2010/main" val="189878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K-means method</a:t>
            </a:r>
            <a:br>
              <a:rPr lang="en-US" dirty="0" smtClean="0"/>
            </a:br>
            <a:r>
              <a:rPr lang="en-US" dirty="0" smtClean="0"/>
              <a:t>(4124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Over-segmentation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Easy to implement, but require time and memory.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48" y="2057399"/>
            <a:ext cx="4246190" cy="2836666"/>
          </a:xfrm>
        </p:spPr>
      </p:pic>
    </p:spTree>
    <p:extLst>
      <p:ext uri="{BB962C8B-B14F-4D97-AF65-F5344CB8AC3E}">
        <p14:creationId xmlns:p14="http://schemas.microsoft.com/office/powerpoint/2010/main" val="25790411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Watershed method</a:t>
            </a:r>
            <a:br>
              <a:rPr lang="en-US" dirty="0" smtClean="0"/>
            </a:br>
            <a:r>
              <a:rPr lang="en-US" dirty="0" smtClean="0"/>
              <a:t>(212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Cannot control the number of 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Under-segmentation problem.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Unstable because result depends on threshold value.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C:\Users\Sonata\Desktop\TestImage\7\waterShed.b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45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Super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</a:t>
            </a:r>
            <a:r>
              <a:rPr lang="en-IE" sz="2400" dirty="0" smtClean="0"/>
              <a:t>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b="1" dirty="0"/>
              <a:t>Under-fitting boundary problem</a:t>
            </a:r>
            <a:r>
              <a:rPr lang="en-US" sz="2400" dirty="0" smtClean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C:\Users\Sonata\Desktop\TestImage\7\2\waterShed.bmp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880" y="2006917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95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Pre-segmentation step</a:t>
            </a:r>
            <a:br>
              <a:rPr lang="en-US" dirty="0" smtClean="0"/>
            </a:br>
            <a:r>
              <a:rPr lang="en-US" dirty="0" smtClean="0"/>
              <a:t>SEEDs – Revised Mean Pixel</a:t>
            </a:r>
            <a:br>
              <a:rPr lang="en-US" dirty="0" smtClean="0"/>
            </a:br>
            <a:r>
              <a:rPr lang="en-US" dirty="0" smtClean="0"/>
              <a:t>(800 segments)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Can control the number of </a:t>
            </a:r>
            <a:r>
              <a:rPr lang="en-IE" sz="2400" dirty="0" smtClean="0"/>
              <a:t>segments.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E" sz="2400" dirty="0"/>
              <a:t>Depend on the number of iteration.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Stable, usable result.</a:t>
            </a:r>
            <a:endParaRPr lang="en-US" sz="2400" dirty="0"/>
          </a:p>
        </p:txBody>
      </p:sp>
      <p:pic>
        <p:nvPicPr>
          <p:cNvPr id="7" name="Content Placeholder 6" descr="E:\FPT\Graduation Assignment\Demo\20160628_Demo11\Lazy_Snapping\LazySnappingExperiment\LazySnappingExperiment\contours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1895475"/>
            <a:ext cx="4242816" cy="283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Comparison between </a:t>
            </a:r>
            <a:br>
              <a:rPr lang="en-US" dirty="0" smtClean="0"/>
            </a:br>
            <a:r>
              <a:rPr lang="en-US" dirty="0" smtClean="0"/>
              <a:t>SEEDs Super Pixel and SEEDs Revised Mean Pixel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SEEDs Super Pixel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44" y="2505075"/>
            <a:ext cx="2735075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SEEDs Revised Mean Pixel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71" y="2505075"/>
            <a:ext cx="2179445" cy="3684588"/>
          </a:xfrm>
        </p:spPr>
      </p:pic>
    </p:spTree>
    <p:extLst>
      <p:ext uri="{BB962C8B-B14F-4D97-AF65-F5344CB8AC3E}">
        <p14:creationId xmlns:p14="http://schemas.microsoft.com/office/powerpoint/2010/main" val="4107111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SEEDs Revised Mean Pixels?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Can control the number of segments.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Can control the number of iteration.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over/under segmentation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Avoid under-fitting boundary problem.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Linear complexity: O(5*N) (N – number of pixel in the original image)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4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Pre-segmentation step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Segments combine with sample definition in pixel level: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Blue color: pixel belongs to foreground/object.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Red color: pixel belongs to background.</a:t>
            </a:r>
            <a:endParaRPr lang="en-US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06293"/>
            <a:ext cx="6172200" cy="4635888"/>
          </a:xfrm>
        </p:spPr>
      </p:pic>
    </p:spTree>
    <p:extLst>
      <p:ext uri="{BB962C8B-B14F-4D97-AF65-F5344CB8AC3E}">
        <p14:creationId xmlns:p14="http://schemas.microsoft.com/office/powerpoint/2010/main" val="2903255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2" y="2348476"/>
            <a:ext cx="3515216" cy="3305636"/>
          </a:xfrm>
        </p:spPr>
      </p:pic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properties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987425"/>
            <a:ext cx="2866649" cy="24384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Network G = (V, 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 = {source, sink, segments}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|V</a:t>
            </a:r>
            <a:r>
              <a:rPr lang="en-US" sz="1600" dirty="0" smtClean="0"/>
              <a:t>| = </a:t>
            </a:r>
            <a:r>
              <a:rPr lang="en-US" sz="1600" dirty="0"/>
              <a:t>number of </a:t>
            </a:r>
            <a:r>
              <a:rPr lang="en-US" sz="1600" dirty="0" smtClean="0"/>
              <a:t>segments + 2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I(u) = mean value of segment 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 = {t-link, n-link}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with label L[p] is a neighbor of pixel q with label L[q] and L[p] &lt;&gt; L[q], so p and q are neighbor in the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p belongs to foreground sample, we mark vertex L[p] connect to source.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If pixel q belongs to background sample, we mark vertex L[q] connect to sink.</a:t>
            </a:r>
            <a:endParaRPr lang="en-US" sz="1600" dirty="0"/>
          </a:p>
        </p:txBody>
      </p:sp>
      <p:pic>
        <p:nvPicPr>
          <p:cNvPr id="10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963" y="3799280"/>
            <a:ext cx="2866649" cy="15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T-link 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Use K-means method to cluster the color of foreground seeds       and background seeds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The mean colors of each set are denote as            and            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Each node      has its color         .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178729"/>
              </p:ext>
            </p:extLst>
          </p:nvPr>
        </p:nvGraphicFramePr>
        <p:xfrm>
          <a:off x="4576763" y="1539875"/>
          <a:ext cx="7385050" cy="349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6" name="Equation" r:id="rId3" imgW="4343400" imgH="2057400" progId="Equation.DSMT4">
                  <p:embed/>
                </p:oleObj>
              </mc:Choice>
              <mc:Fallback>
                <p:oleObj name="Equation" r:id="rId3" imgW="4343400" imgH="2057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6763" y="1539875"/>
                        <a:ext cx="7385050" cy="349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515581"/>
              </p:ext>
            </p:extLst>
          </p:nvPr>
        </p:nvGraphicFramePr>
        <p:xfrm>
          <a:off x="4317486" y="2581397"/>
          <a:ext cx="357412" cy="359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7" name="Equation" r:id="rId5" imgW="177480" imgH="177480" progId="Equation.DSMT4">
                  <p:embed/>
                </p:oleObj>
              </mc:Choice>
              <mc:Fallback>
                <p:oleObj name="Equation" r:id="rId5" imgW="1774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17486" y="2581397"/>
                        <a:ext cx="357412" cy="359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70626"/>
              </p:ext>
            </p:extLst>
          </p:nvPr>
        </p:nvGraphicFramePr>
        <p:xfrm>
          <a:off x="3596128" y="3059985"/>
          <a:ext cx="264672" cy="362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8" name="Equation" r:id="rId7" imgW="152280" imgH="177480" progId="Equation.DSMT4">
                  <p:embed/>
                </p:oleObj>
              </mc:Choice>
              <mc:Fallback>
                <p:oleObj name="Equation" r:id="rId7" imgW="1522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96128" y="3059985"/>
                        <a:ext cx="264672" cy="362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866438"/>
              </p:ext>
            </p:extLst>
          </p:nvPr>
        </p:nvGraphicFramePr>
        <p:xfrm>
          <a:off x="1965503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9" name="Equation" r:id="rId9" imgW="482400" imgH="330120" progId="Equation.DSMT4">
                  <p:embed/>
                </p:oleObj>
              </mc:Choice>
              <mc:Fallback>
                <p:oleObj name="Equation" r:id="rId9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65503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042500"/>
              </p:ext>
            </p:extLst>
          </p:nvPr>
        </p:nvGraphicFramePr>
        <p:xfrm>
          <a:off x="3091218" y="4049250"/>
          <a:ext cx="636410" cy="435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0" name="Equation" r:id="rId11" imgW="482400" imgH="330120" progId="Equation.DSMT4">
                  <p:embed/>
                </p:oleObj>
              </mc:Choice>
              <mc:Fallback>
                <p:oleObj name="Equation" r:id="rId11" imgW="4824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91218" y="4049250"/>
                        <a:ext cx="636410" cy="435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919886"/>
              </p:ext>
            </p:extLst>
          </p:nvPr>
        </p:nvGraphicFramePr>
        <p:xfrm>
          <a:off x="2103791" y="4758776"/>
          <a:ext cx="179917" cy="278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1" name="Equation" r:id="rId13" imgW="88560" imgH="164880" progId="Equation.DSMT4">
                  <p:embed/>
                </p:oleObj>
              </mc:Choice>
              <mc:Fallback>
                <p:oleObj name="Equation" r:id="rId13" imgW="885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03791" y="4758776"/>
                        <a:ext cx="179917" cy="278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1181562"/>
              </p:ext>
            </p:extLst>
          </p:nvPr>
        </p:nvGraphicFramePr>
        <p:xfrm>
          <a:off x="3657600" y="4770784"/>
          <a:ext cx="4064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82" name="Equation" r:id="rId15" imgW="406080" imgH="266400" progId="Equation.DSMT4">
                  <p:embed/>
                </p:oleObj>
              </mc:Choice>
              <mc:Fallback>
                <p:oleObj name="Equation" r:id="rId15" imgW="406080" imgH="266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57600" y="4770784"/>
                        <a:ext cx="4064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29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-link </a:t>
            </a:r>
            <a:r>
              <a:rPr lang="en-US" dirty="0" smtClean="0"/>
              <a:t>cost</a:t>
            </a:r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           is the L2-Norm of RGB color difference between two pixels p and q.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More detailed, we use Euclidean distance to compute          . </a:t>
            </a:r>
            <a:endParaRPr lang="en-US" sz="2000" dirty="0" smtClean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-1145756" y="1307939"/>
            <a:ext cx="146451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648224"/>
              </p:ext>
            </p:extLst>
          </p:nvPr>
        </p:nvGraphicFramePr>
        <p:xfrm>
          <a:off x="6742113" y="2125663"/>
          <a:ext cx="3055937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2" name="Equation" r:id="rId3" imgW="1803240" imgH="1371600" progId="Equation.DSMT4">
                  <p:embed/>
                </p:oleObj>
              </mc:Choice>
              <mc:Fallback>
                <p:oleObj name="Equation" r:id="rId3" imgW="1803240" imgH="1371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42113" y="2125663"/>
                        <a:ext cx="3055937" cy="232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621725"/>
              </p:ext>
            </p:extLst>
          </p:nvPr>
        </p:nvGraphicFramePr>
        <p:xfrm>
          <a:off x="1063977" y="2143317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3" name="Equation" r:id="rId5" imgW="355320" imgH="279360" progId="Equation.DSMT4">
                  <p:embed/>
                </p:oleObj>
              </mc:Choice>
              <mc:Fallback>
                <p:oleObj name="Equation" r:id="rId5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3977" y="2143317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7337267"/>
              </p:ext>
            </p:extLst>
          </p:nvPr>
        </p:nvGraphicFramePr>
        <p:xfrm>
          <a:off x="3141248" y="4104792"/>
          <a:ext cx="484602" cy="3807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4" name="Equation" r:id="rId7" imgW="355320" imgH="279360" progId="Equation.DSMT4">
                  <p:embed/>
                </p:oleObj>
              </mc:Choice>
              <mc:Fallback>
                <p:oleObj name="Equation" r:id="rId7" imgW="35532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41248" y="4104792"/>
                        <a:ext cx="484602" cy="3807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849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475" y="1825625"/>
            <a:ext cx="5813049" cy="4351338"/>
          </a:xfrm>
        </p:spPr>
      </p:pic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4148"/>
            <a:ext cx="6172200" cy="4620178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apply Graph Cut solution of Yuri </a:t>
            </a:r>
            <a:r>
              <a:rPr lang="en-US" sz="2000" dirty="0" err="1" smtClean="0"/>
              <a:t>Boykov</a:t>
            </a:r>
            <a:r>
              <a:rPr lang="en-US" sz="2000" dirty="0" smtClean="0"/>
              <a:t> and Vladimir Kolmogorov to the network to solve maximum flow problem.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962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flower) 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118634"/>
            <a:ext cx="6172200" cy="4611207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We transfer label value  of vertices back to all regions in the original image, change color or background regions to get final segmentation – object selection.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58266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37" y="2472531"/>
            <a:ext cx="4581525" cy="3057525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237" y="247253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803671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for Interactive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7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303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46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1033</Words>
  <Application>Microsoft Office PowerPoint</Application>
  <PresentationFormat>Widescreen</PresentationFormat>
  <Paragraphs>214</Paragraphs>
  <Slides>63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Times New Roman</vt:lpstr>
      <vt:lpstr>Office Theme</vt:lpstr>
      <vt:lpstr>Equation</vt:lpstr>
      <vt:lpstr>MathType 6.0 Equation</vt:lpstr>
      <vt:lpstr>Object Selection</vt:lpstr>
      <vt:lpstr>PowerPoint Presentation</vt:lpstr>
      <vt:lpstr>Image selection</vt:lpstr>
      <vt:lpstr>Interactive single-image segmentation</vt:lpstr>
      <vt:lpstr>PowerPoint Presentation</vt:lpstr>
      <vt:lpstr>Graph cut for Interactive Segmentation</vt:lpstr>
      <vt:lpstr>Lazy Snapping</vt:lpstr>
      <vt:lpstr>Grabcut</vt:lpstr>
      <vt:lpstr>PowerPoint Presentation</vt:lpstr>
      <vt:lpstr>Binary labelling problem</vt:lpstr>
      <vt:lpstr>Min-cut Max-flow problem</vt:lpstr>
      <vt:lpstr>PowerPoint Presentation</vt:lpstr>
      <vt:lpstr>Graph cut construction</vt:lpstr>
      <vt:lpstr>Energy function</vt:lpstr>
      <vt:lpstr>Energy function (cont.)</vt:lpstr>
      <vt:lpstr>Detailed implementation</vt:lpstr>
      <vt:lpstr>Sample result and comment</vt:lpstr>
      <vt:lpstr>Sample result and comment (cont.)</vt:lpstr>
      <vt:lpstr>PowerPoint Presentation</vt:lpstr>
      <vt:lpstr>Silent Lazy Snapping model</vt:lpstr>
      <vt:lpstr>Step 1: Sample definition</vt:lpstr>
      <vt:lpstr>Sample definition step</vt:lpstr>
      <vt:lpstr>Sample definition step</vt:lpstr>
      <vt:lpstr>Step 2: Pre-segmentation by SEEDs algorithm</vt:lpstr>
      <vt:lpstr>PowerPoint Presentation</vt:lpstr>
      <vt:lpstr>PowerPoint Presentation</vt:lpstr>
      <vt:lpstr>Pre-segmentation step K-means method (4124 segments)</vt:lpstr>
      <vt:lpstr>Pre-segmentation step Watershed method (212 segments)</vt:lpstr>
      <vt:lpstr>Pre-segmentation step SEEDs – Super pixel (800 segments)</vt:lpstr>
      <vt:lpstr>Pre-segmentation step SEEDs – Revised Mean Pixel (800 segments)</vt:lpstr>
      <vt:lpstr>Comparison between  SEEDs Super Pixel and SEEDs Revised Mean Pixel</vt:lpstr>
      <vt:lpstr>Why SEEDs Revised Mean Pixels?</vt:lpstr>
      <vt:lpstr>Pre-segmentation step</vt:lpstr>
      <vt:lpstr>Step 3: Graph initialization</vt:lpstr>
      <vt:lpstr>Network properties</vt:lpstr>
      <vt:lpstr>T-link cost</vt:lpstr>
      <vt:lpstr>N-link cost</vt:lpstr>
      <vt:lpstr>Step 4: Graph cut and final segmentation</vt:lpstr>
      <vt:lpstr>Final segmentation</vt:lpstr>
      <vt:lpstr>Final segmentation</vt:lpstr>
      <vt:lpstr>Sample result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Trần Nam</cp:lastModifiedBy>
  <cp:revision>152</cp:revision>
  <dcterms:created xsi:type="dcterms:W3CDTF">2016-08-06T02:36:48Z</dcterms:created>
  <dcterms:modified xsi:type="dcterms:W3CDTF">2016-08-09T06:13:55Z</dcterms:modified>
</cp:coreProperties>
</file>